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58" r:id="rId4"/>
    <p:sldId id="300" r:id="rId5"/>
    <p:sldId id="302" r:id="rId6"/>
    <p:sldId id="296" r:id="rId7"/>
    <p:sldId id="301" r:id="rId8"/>
    <p:sldId id="297" r:id="rId9"/>
    <p:sldId id="294" r:id="rId10"/>
    <p:sldId id="298" r:id="rId11"/>
    <p:sldId id="299" r:id="rId12"/>
    <p:sldId id="30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" initials="D" lastIdx="1" clrIdx="0">
    <p:extLst>
      <p:ext uri="{19B8F6BF-5375-455C-9EA6-DF929625EA0E}">
        <p15:presenceInfo xmlns="" xmlns:p15="http://schemas.microsoft.com/office/powerpoint/2012/main" userId="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3DD"/>
    <a:srgbClr val="00D9A3"/>
    <a:srgbClr val="08909E"/>
    <a:srgbClr val="FFFF8B"/>
    <a:srgbClr val="0098A8"/>
    <a:srgbClr val="07A7CC"/>
    <a:srgbClr val="65F8FE"/>
    <a:srgbClr val="2A3670"/>
    <a:srgbClr val="FFFFB7"/>
    <a:srgbClr val="FF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75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1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5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5CB-7138-4E4B-B2CE-B0560DC0A486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817" y="422201"/>
            <a:ext cx="2352987" cy="762026"/>
          </a:xfrm>
        </p:spPr>
        <p:txBody>
          <a:bodyPr>
            <a:normAutofit fontScale="92500"/>
          </a:bodyPr>
          <a:lstStyle/>
          <a:p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Администрация МО </a:t>
            </a:r>
          </a:p>
          <a:p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«Мелекесский район»</a:t>
            </a:r>
            <a:endParaRPr lang="ru-RU" sz="1600" b="1" dirty="0">
              <a:solidFill>
                <a:srgbClr val="123E7B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695700" y="4604608"/>
            <a:ext cx="8496300" cy="5238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ПУБЛИЧНАЯ ДЕКЛАРАЦИЯ </a:t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ЦЕЛЕЙ И ЗАДАЧ </a:t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АДМИНИСТРАЦИИ МО «МЕЛЕКЕССКИЙ РАЙОН»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НА </a:t>
            </a: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2021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ГОД</a:t>
            </a:r>
          </a:p>
        </p:txBody>
      </p:sp>
      <p:pic>
        <p:nvPicPr>
          <p:cNvPr id="7" name="Рисунок 6" descr="гер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20" y="321617"/>
            <a:ext cx="642550" cy="9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гер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5819" y="749984"/>
            <a:ext cx="1273203" cy="17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789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Экономика и инвестиции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4260827" y="30909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Формирование и совершенствование системы стратегического планирования</a:t>
            </a:r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78422" y="1968561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250099"/>
            <a:ext cx="614217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Формирование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нормативной правовой базы стратегического планирования;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эффективности функционирования системы стратегического планирования;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Формирование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комплексной системы мер поддержки, направленной на увеличение доли малого и среднего бизнеса в экономике;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Наличие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итогов социально-экономического развития в формате, доступном и открытом для граждан.</a:t>
            </a:r>
            <a:endParaRPr 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183" y="713363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24019" y="2300298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4339132" y="4278335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767754" y="3564791"/>
            <a:ext cx="6127051" cy="329320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 sz="1600" b="1" i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altLang="ru-RU" sz="1600" b="1" i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-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Утверждена Стратегия  социально – экономического  развития                          МО «Мелекесский район»  до 2030 года;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-Осуществление  системного мониторинга  рейтинговых показателей социального  - экономического развития;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-Размещение  отчетности по  документам стратегического планирования в  системе «Гас – управление»;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-105 % от количества субъектов МСП в текущем году по сравнению с прошедшим годом;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-Размещение рейтинга социально – экономического  развития МО «Мелекесский район» на  официальном  сайте  администрации МО «Мелекесский район».</a:t>
            </a:r>
          </a:p>
          <a:p>
            <a:endParaRPr lang="ru-RU" altLang="ru-RU" sz="1600" i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4866413" y="5224374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4304887" y="4650301"/>
            <a:ext cx="161484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Управление муниципальным имуществом и земельными отношениями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4999382" y="379435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41477" y="0"/>
            <a:ext cx="565052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1</a:t>
            </a:r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. Оптимизация состава муниципального имущества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2. Обеспечение доходов местного бюджета от использования и приватизации  муниципального имущества</a:t>
            </a:r>
          </a:p>
          <a:p>
            <a:pPr algn="ctr"/>
            <a:r>
              <a:rPr lang="ru-RU" sz="2100" b="1" dirty="0" smtClean="0">
                <a:solidFill>
                  <a:srgbClr val="123E7B"/>
                </a:solidFill>
                <a:latin typeface="PT Astra Serif" pitchFamily="18" charset="-52"/>
                <a:ea typeface="PT Astra Serif" pitchFamily="18" charset="-52"/>
              </a:rPr>
              <a:t>3.</a:t>
            </a:r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 Наполнение государственного кадастра недвижимости актуальными данными 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4. Обеспечение доходов местного бюджета от использования земельных участков</a:t>
            </a:r>
            <a:endParaRPr lang="ru-RU" sz="2100" dirty="0" smtClean="0">
              <a:latin typeface="PT Astra Serif" pitchFamily="18" charset="-52"/>
              <a:ea typeface="PT Astra Serif" pitchFamily="18" charset="-52"/>
            </a:endParaRP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5. Работа по изменению градостроительного зонирования земельных участков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6. Развитие градостроительной деятельности на территории 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89460" y="854042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цели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659121" y="5434556"/>
            <a:ext cx="79311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Доля объектов муниципального имущества, находящихся в муниципальной собственности, с государственной регистрацией прав на объекты в общем числе таких объектов, подлежащих государственной регистрации -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69,5 процентов от общего количества объектов, подлежащих регистрации 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4307170" y="3832987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41216" y="4402785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Результаты: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1210306" y="6056416"/>
            <a:ext cx="815439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Управление муниципальным имуществом и земельными отношениями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77671" y="360412"/>
          <a:ext cx="8228281" cy="5933509"/>
        </p:xfrm>
        <a:graphic>
          <a:graphicData uri="http://schemas.openxmlformats.org/drawingml/2006/table">
            <a:tbl>
              <a:tblPr/>
              <a:tblGrid>
                <a:gridCol w="4174291"/>
                <a:gridCol w="4053990"/>
              </a:tblGrid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Доходы местного бюджета от использования и приватизации муниципального имущества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2420 тыс. руб.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Доля площади земельных участков, являющихся объектами налогооблажения земельным налогом в общей площади территории муниципального района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80,5 процента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Площадь земельных участков, предоставленных для строительства в расчете на 10 тыс. человек населения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22,7 га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Площадь земельных участков, предоставленных для жилищного, индивидуального жилищного строительства и комплексного освоения в целях жилищного строительства в расчете на 10 тыс. человек населения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21,2 га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Доходы местного бюджета от использования земельных участков (продажа, сдача в аренду)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3590 тыс. руб.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Правила землепользования и застройки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документации по планировке территории для размещения сетей инженерно-технического обеспечения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Разработки и утверждение документации по планировке территории для размещения линейных объектов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Выдача разрешений на отклонение от предельных параметров разрешенного строительства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06800" y="0"/>
            <a:ext cx="8585200" cy="830997"/>
          </a:xfrm>
          <a:prstGeom prst="rect">
            <a:avLst/>
          </a:prstGeom>
          <a:gradFill flip="none" rotWithShape="1">
            <a:gsLst>
              <a:gs pos="13000">
                <a:srgbClr val="7A98BA">
                  <a:tint val="44500"/>
                  <a:satMod val="160000"/>
                </a:srgb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677517"/>
            <a:ext cx="31496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ПРИОРИТЕТЫ </a:t>
            </a:r>
            <a: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2021</a:t>
            </a:r>
            <a:endParaRPr lang="ru-RU" sz="2500" b="1" dirty="0">
              <a:solidFill>
                <a:schemeClr val="bg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40100" y="1945406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627289" y="2576829"/>
            <a:ext cx="75647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Ключевая цель </a:t>
            </a:r>
            <a:r>
              <a:rPr lang="ru-RU" sz="2800" dirty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- </a:t>
            </a:r>
            <a:r>
              <a:rPr lang="ru-RU" sz="2800" b="1" dirty="0" smtClean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улучшение уровня жизни населения в муниципальном образовании «Мелекесский район»</a:t>
            </a:r>
            <a:endParaRPr lang="ru-RU" sz="2800" dirty="0">
              <a:solidFill>
                <a:srgbClr val="123E7B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pSp>
        <p:nvGrpSpPr>
          <p:cNvPr id="19" name="Shape 540"/>
          <p:cNvGrpSpPr/>
          <p:nvPr/>
        </p:nvGrpSpPr>
        <p:grpSpPr>
          <a:xfrm>
            <a:off x="4197020" y="2942734"/>
            <a:ext cx="714331" cy="761117"/>
            <a:chOff x="5970800" y="1619250"/>
            <a:chExt cx="428650" cy="456725"/>
          </a:xfr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0" name="Shape 541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542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543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544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545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3187700" y="4627386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01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162300" cy="330223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Повышение качества предоставления коммунальной услуги водоснабжения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348154"/>
            <a:ext cx="61421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-Обновление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основных средств, используемых для  осуществления водоснабжения;</a:t>
            </a: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-Обеспечение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необходимой технологической надёжности систем питьевого и хозяйственно-бытового  водоснабжения за счёт, строительства, реконструкции и ремонта объектов систем водоснабжения на территории Мелекесского района;</a:t>
            </a: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-Развитие и модернизация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систем водоснабжения населённых пунктов Мелекесского района Ульяновской области, за счёт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строительства, ремонта и реконструкции систем водоснабжения.</a:t>
            </a:r>
          </a:p>
          <a:p>
            <a:endParaRPr lang="ru-RU" sz="1600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305604" y="4763805"/>
            <a:ext cx="6729877" cy="206210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ctr">
              <a:buFontTx/>
              <a:buChar char="-"/>
            </a:pP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Ремонт 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водопроводных сетей и установка башни Рожновского </a:t>
            </a: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с.Чувашский Сускан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в рамках проекта «Поддержка местных инициатив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»</a:t>
            </a:r>
          </a:p>
          <a:p>
            <a:pPr marL="285750" indent="-285750" algn="ctr">
              <a:buFontTx/>
              <a:buChar char="-"/>
            </a:pP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Окончание разработки проекта «Водоводов от станции водоподготовки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р.п.Новая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майна до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с.Сабакаево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,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д.Аврали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,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с.Лебяжье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,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пТруженик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,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с.Верхний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Мелекесс»</a:t>
            </a:r>
          </a:p>
          <a:p>
            <a:pPr marL="285750" indent="-285750" algn="ctr">
              <a:buFontTx/>
              <a:buChar char="-"/>
            </a:pP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Разработка проекта «Вынос высоковольтной линии передач из зон санитарной охраны скважин»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7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64105"/>
            <a:ext cx="31769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Водоснабжение</a:t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(муниципальная подпрограмма «Чистая вода»)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96000" y="39872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Протяжённость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построенных, реконструированных и отремонтированных объектов водоснабжения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ЖКХ</a:t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ГАЗИФИКАЦИЯ</a:t>
            </a:r>
            <a:b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(МУНИЦИПАЛЬНАЯ ПОДПРОГРАММА</a:t>
            </a:r>
            <a:b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«ГАЗИФИКАЦИЯ НАСЕЛЁННЫХ ПУНКТОВ, РАСПОЛОЖЕННЫХ НА ТЕРРИТОРИИ</a:t>
            </a:r>
            <a:b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МЕЛЕКЕССКОГО РАЙОНА»)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Повышение комфортности условий проживания населения Мелекесского района в результате использования сетевого природного газа при предоставлении коммунальных услуг надлежащего качества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660407"/>
            <a:ext cx="61421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создание технической возможности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для осуществления сетевого газоснабжения и развития газификации населенных пунктов Мелекесского района путем реализации мероприятий по строительству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газопроводов;</a:t>
            </a:r>
            <a:endParaRPr lang="ru-RU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создание условий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для использования потребителями сетевого природного газа.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72554" y="3981515"/>
            <a:ext cx="592015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Увеличение протяженности построенных газопроводов;</a:t>
            </a:r>
          </a:p>
          <a:p>
            <a:pPr algn="ctr"/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проектирование  газопроводов.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462123" y="4628949"/>
            <a:ext cx="6729877" cy="230832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уровня газификации с 80,3% до 81,6%;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строительство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внутрипоселковых газопроводов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с.Лесная Хмелевка, </a:t>
            </a:r>
            <a:r>
              <a:rPr lang="ru-RU" altLang="ru-RU" dirty="0" err="1" smtClean="0">
                <a:latin typeface="PT Astra Serif" pitchFamily="18" charset="-52"/>
                <a:ea typeface="PT Astra Serif" pitchFamily="18" charset="-52"/>
              </a:rPr>
              <a:t>с.Бригадировка</a:t>
            </a:r>
            <a:endParaRPr lang="ru-RU" altLang="ru-RU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buFontTx/>
              <a:buChar char="-"/>
            </a:pP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разработка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проекта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на строительство  внутрипоселкового газопровода </a:t>
            </a:r>
            <a:r>
              <a:rPr lang="ru-RU" altLang="ru-RU" dirty="0" err="1" smtClean="0">
                <a:latin typeface="PT Astra Serif" pitchFamily="18" charset="-52"/>
                <a:ea typeface="PT Astra Serif" pitchFamily="18" charset="-52"/>
              </a:rPr>
              <a:t>п.Курлан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, </a:t>
            </a:r>
            <a:r>
              <a:rPr lang="ru-RU" altLang="ru-RU" dirty="0" err="1" smtClean="0">
                <a:latin typeface="PT Astra Serif" pitchFamily="18" charset="-52"/>
                <a:ea typeface="PT Astra Serif" pitchFamily="18" charset="-52"/>
              </a:rPr>
              <a:t>ул.Пролетарская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с.Тиинск, с.Лесна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я Васильевка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endParaRPr lang="ru-RU" altLang="ru-RU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качества и уровня жизни населения, обеспечение комфортных условий жизнедеятельности.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332892"/>
            <a:ext cx="3162300" cy="9026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Дороги</a:t>
            </a:r>
            <a:r>
              <a:rPr lang="ru-RU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Развитие современной и эффективной транспортной инфраструктуры муниципального района</a:t>
            </a:r>
            <a:endParaRPr lang="ru-RU" sz="2000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2023822"/>
            <a:ext cx="614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Увеличение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протяженности автомобильных дорог общего пользования местного значения, соответствующих нормативным требованиям.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72554" y="3981515"/>
            <a:ext cx="592015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Увеличение д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оли дорог, отвечающих нормативным требованиям составляет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235266" y="5525704"/>
            <a:ext cx="6729877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Повысить количество дорог, отвечающих нормативным требованиям с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50,93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% до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52,28%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Образование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22277" y="429249"/>
            <a:ext cx="6869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Обеспечение доступности дошкольного образования </a:t>
            </a:r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980469"/>
            <a:ext cx="61421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государственных гарантий прав граждан на получение общедоступного и бесплатного дошкольного образования;</a:t>
            </a:r>
          </a:p>
          <a:p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воспитания и обучения детей-инвалидов дошкольного возраста, проживающих в муниципальном образовании, в дошкольных образовательных организациях в том числе создание консультативных пунктов при образовательных организациях, реализующих программу общего дошкольного образования, предоставляющих, также консультации в дистанционном режиме.</a:t>
            </a: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3536039"/>
            <a:ext cx="6142037" cy="262379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- 100% от потребности родителей (законных представителей) численности детей в возрасте 3-7 лет, которым предоставлена возможность получать услуги  дошкольного образования к общей численности детей в возрасте 3-7 лет, скорректированной на численность детей в возрасте 5-7 лет, обучающихся в школе; </a:t>
            </a:r>
          </a:p>
          <a:p>
            <a:pPr>
              <a:buFontTx/>
              <a:buChar char="-"/>
            </a:pPr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100% от потребности родителей (законных представителей) численности детей в возрасте 1,5 – 3 года, которым предоставлена возможность получать услуги  дошкольного образования к общей численности детей в возрасте 3-7 лет;</a:t>
            </a:r>
          </a:p>
          <a:p>
            <a:pPr>
              <a:buFontTx/>
              <a:buChar char="-"/>
            </a:pPr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100% от потребности родителей (законных представителей)  детей-инвалидов дошкольного возраста, проживающих в муниципальном образовании, обучением на дому, в дошкольных образовательных организациях </a:t>
            </a:r>
          </a:p>
          <a:p>
            <a:endParaRPr lang="ru-RU" altLang="ru-RU" sz="16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216769" y="5791200"/>
            <a:ext cx="6975231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Достижение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целевых показателей до 100%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Образование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45011" y="40111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22277" y="241680"/>
            <a:ext cx="686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Обеспечение доступности качественного общего образования</a:t>
            </a:r>
            <a:endParaRPr lang="ru-RU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296361" y="1300345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675670"/>
            <a:ext cx="61421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 доступности образования, современными условиями обучающихся, в том числе детей-сирот, детей, оставшихся без попечения родителей, детей с ограниченными возможностями здоровья, при реализации государственного стандарта общего образования;</a:t>
            </a:r>
          </a:p>
          <a:p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-Создание 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Центров образования цифрового и гуманитарного профилей в общеобразовательных  организациях, расположенных в сельской местности и малых городах;</a:t>
            </a:r>
          </a:p>
          <a:p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-Обеспеченность 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70% образовательных организаций  доступом к сети Интернет с высокой скоростью (выше 100 Мбит), расположенных в городах и 50 Мб/с, расположенных в сельской местности и в поселках городского типа.</a:t>
            </a:r>
          </a:p>
          <a:p>
            <a:endParaRPr lang="ru-RU" sz="1600" dirty="0" smtClean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74134" y="3225477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11644" y="385117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06788" y="16555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2996779"/>
            <a:ext cx="6142037" cy="313932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 охват детей школьного возраста в государственных общеобразовательных организациях образовательными услугами в рамках государственного образовательного стандарта и федерального государственного образовательного стандарта;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 охват от потребности родителей (законных представителей)  детей-инвалидов дошкольного возраста обучению на дому, в дошкольных образовательных организациях;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охват детей школьного возраста с ограниченными возможностями здоровья образовательными услугами коррекционного образования, охват детей-сирот и детей, и детей оставшихся без попечения родителей, образовательными услугами;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общеобразовательных организаций, в которых обеспечены возможности для беспрепятственного доступа обучающихся  с ограниченными возможностями здоровья к объектам инфраструктуры образовательной организации;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-96% организованным горячим питанием обучающихся.   </a:t>
            </a:r>
          </a:p>
          <a:p>
            <a:endParaRPr lang="ru-RU" altLang="ru-RU" sz="16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216769" y="5791200"/>
            <a:ext cx="6975231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Центров образования цифрового и гуманитарного профилей  на базе 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шко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л </a:t>
            </a:r>
            <a:r>
              <a:rPr lang="ru-RU" sz="1600" dirty="0" err="1" smtClean="0">
                <a:latin typeface="PT Astra Serif" pitchFamily="18" charset="-52"/>
                <a:ea typeface="PT Astra Serif" pitchFamily="18" charset="-52"/>
              </a:rPr>
              <a:t>с.Р</a:t>
            </a:r>
            <a:r>
              <a:rPr lang="ru-RU" sz="1600" dirty="0" err="1" smtClean="0">
                <a:latin typeface="PT Astra Serif" pitchFamily="18" charset="-52"/>
                <a:ea typeface="PT Astra Serif" pitchFamily="18" charset="-52"/>
              </a:rPr>
              <a:t>язаново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, </a:t>
            </a:r>
            <a:r>
              <a:rPr lang="ru-RU" sz="1600" dirty="0" err="1" smtClean="0">
                <a:latin typeface="PT Astra Serif" pitchFamily="18" charset="-52"/>
                <a:ea typeface="PT Astra Serif" pitchFamily="18" charset="-52"/>
              </a:rPr>
              <a:t>с.Лебяжье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, с.Лесная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Х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мелевка, с.Тиинск, </a:t>
            </a:r>
            <a:r>
              <a:rPr lang="ru-RU" sz="1600" dirty="0" err="1" smtClean="0">
                <a:latin typeface="PT Astra Serif" pitchFamily="18" charset="-52"/>
                <a:ea typeface="PT Astra Serif" pitchFamily="18" charset="-52"/>
              </a:rPr>
              <a:t>с.Филипповка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. </a:t>
            </a:r>
            <a:endParaRPr lang="ru-RU" b="1" dirty="0" smtClean="0"/>
          </a:p>
          <a:p>
            <a:pPr algn="ctr"/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Достижение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целевых показателей до 100%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66792" y="360187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Культура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Развитие </a:t>
            </a:r>
            <a:r>
              <a:rPr lang="ru-RU" b="1" dirty="0" err="1" smtClean="0">
                <a:latin typeface="PT Astra Serif" pitchFamily="18" charset="-52"/>
                <a:ea typeface="PT Astra Serif" pitchFamily="18" charset="-52"/>
              </a:rPr>
              <a:t>культурно-досуговой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деятельности на территории МО «Мелекесский район»</a:t>
            </a:r>
            <a:endParaRPr lang="ru-RU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273546"/>
            <a:ext cx="61421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благоприятных условий для устойчивого развития культурной среды, сохранения культурно-нравственных ценностей и духовного единства населения;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условий для развития инновационной деятельности муниципальных учреждений культуры;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благоприятных условий для организации досуга населения 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Проведение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культурно-массовых мероприятий </a:t>
            </a:r>
            <a:endParaRPr lang="ru-RU" sz="1600" dirty="0" smtClean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3516923"/>
            <a:ext cx="614203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Создание благоприятных условий для устойчивого развития культурной среды, сохранения культурно-нравственных ценностей и духовного единства населения; </a:t>
            </a:r>
          </a:p>
          <a:p>
            <a:pPr algn="ctr"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Обеспечение условий для развития инновационной деятельности муниципальных учреждений культуры. </a:t>
            </a:r>
            <a:endParaRPr lang="ru-RU" altLang="ru-RU" sz="1600" b="1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348068" y="5288340"/>
            <a:ext cx="6640521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Разработка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ПСД на строительства новых домов культуры в с.Чувашский Сускан, с.Филипповка, с.Лесная Хмелевка, с.Моисеевка, Новая Майна ;</a:t>
            </a:r>
          </a:p>
          <a:p>
            <a:pPr algn="ctr"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Увеличить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охват населения до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88%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принимающих участие в мероприятиях.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711570"/>
            <a:ext cx="3162300" cy="7817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Муниципальные финансы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Сбалансированность и устойчивость консолидированного бюджета муниципального образования « Мелекесский район» Ульяновской области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660407"/>
            <a:ext cx="61421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Увеличение налоговых и неналоговых доходов;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Повышение эффективности бюджетных расходов- формирование программного бюджета;</a:t>
            </a:r>
          </a:p>
          <a:p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 Повышение прозрачности и открытости бюджета и бюджетного процесса.</a:t>
            </a: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85840" y="3547761"/>
            <a:ext cx="6142037" cy="147732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Рост налоговых и неналоговых доходов к уровню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2020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года не менее 105,0%;</a:t>
            </a:r>
          </a:p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Доля  программных расходов в общем объеме расходов не менее 70%</a:t>
            </a:r>
          </a:p>
          <a:p>
            <a:pPr algn="ctr"/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Уровень открытости бюджетных данные не ниже среднего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="" xmlns:a16="http://schemas.microsoft.com/office/drawing/2014/main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F50E42B-7B65-4FD7-9BB9-3D13265206C4}"/>
              </a:ext>
            </a:extLst>
          </p:cNvPr>
          <p:cNvSpPr/>
          <p:nvPr/>
        </p:nvSpPr>
        <p:spPr>
          <a:xfrm>
            <a:off x="5054991" y="5607651"/>
            <a:ext cx="6640521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Отсутствие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дефицита бюджета</a:t>
            </a:r>
          </a:p>
          <a:p>
            <a:pPr algn="ctr"/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- Снижение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роста кредиторской задолженности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.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="" xmlns:a16="http://schemas.microsoft.com/office/drawing/2014/main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="" xmlns:a16="http://schemas.microsoft.com/office/drawing/2014/main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="" xmlns:a16="http://schemas.microsoft.com/office/drawing/2014/main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8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1369</Words>
  <Application>Microsoft Office PowerPoint</Application>
  <PresentationFormat>Произвольный</PresentationFormat>
  <Paragraphs>161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ПУБЛИЧНАЯ ДЕКЛАРАЦИЯ  ЦЕЛЕЙ И ЗАДАЧ  АДМИНИСТРАЦИИ МО «МЕЛЕКЕССКИЙ РАЙОН»  НА 2021 ГОД</vt:lpstr>
      <vt:lpstr>      ПРИОРИТЕТЫ 2021</vt:lpstr>
      <vt:lpstr>     </vt:lpstr>
      <vt:lpstr>  ЖКХ  ГАЗИФИКАЦИЯ (МУНИЦИПАЛЬНАЯ ПОДПРОГРАММА  «ГАЗИФИКАЦИЯ НАСЕЛЁННЫХ ПУНКТОВ, РАСПОЛОЖЕННЫХ НА ТЕРРИТОРИИ  МЕЛЕКЕССКОГО РАЙОНА») </vt:lpstr>
      <vt:lpstr>    Дороги </vt:lpstr>
      <vt:lpstr> Образование </vt:lpstr>
      <vt:lpstr> Образование </vt:lpstr>
      <vt:lpstr>Культура</vt:lpstr>
      <vt:lpstr> Муниципальные финансы </vt:lpstr>
      <vt:lpstr>Экономика и инвестиции</vt:lpstr>
      <vt:lpstr>Управление муниципальным имуществом и земельными отношениями</vt:lpstr>
      <vt:lpstr>Управление муниципальным имуществом и земельными отношениями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user</cp:lastModifiedBy>
  <cp:revision>206</cp:revision>
  <dcterms:created xsi:type="dcterms:W3CDTF">2018-04-13T08:22:32Z</dcterms:created>
  <dcterms:modified xsi:type="dcterms:W3CDTF">2021-01-13T10:22:52Z</dcterms:modified>
</cp:coreProperties>
</file>